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6" r:id="rId5"/>
    <p:sldId id="263" r:id="rId6"/>
    <p:sldId id="284" r:id="rId7"/>
    <p:sldId id="285" r:id="rId8"/>
    <p:sldId id="261" r:id="rId9"/>
    <p:sldId id="260" r:id="rId10"/>
    <p:sldId id="270" r:id="rId11"/>
    <p:sldId id="276" r:id="rId12"/>
    <p:sldId id="269" r:id="rId13"/>
    <p:sldId id="286" r:id="rId14"/>
    <p:sldId id="287" r:id="rId15"/>
    <p:sldId id="288" r:id="rId16"/>
    <p:sldId id="289" r:id="rId17"/>
    <p:sldId id="290" r:id="rId18"/>
    <p:sldId id="291" r:id="rId19"/>
    <p:sldId id="282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th Magne Åsebø-Trodal" userId="8edffcfa-6790-4e15-a054-a8ea08b7323a" providerId="ADAL" clId="{1ABCA772-6AC7-4B94-917A-F15ACDF62A5B}"/>
    <pc:docChg chg="delSld modSld">
      <pc:chgData name="Kenth Magne Åsebø-Trodal" userId="8edffcfa-6790-4e15-a054-a8ea08b7323a" providerId="ADAL" clId="{1ABCA772-6AC7-4B94-917A-F15ACDF62A5B}" dt="2025-05-12T08:18:27.300" v="50" actId="20577"/>
      <pc:docMkLst>
        <pc:docMk/>
      </pc:docMkLst>
      <pc:sldChg chg="del">
        <pc:chgData name="Kenth Magne Åsebø-Trodal" userId="8edffcfa-6790-4e15-a054-a8ea08b7323a" providerId="ADAL" clId="{1ABCA772-6AC7-4B94-917A-F15ACDF62A5B}" dt="2025-05-12T08:17:34.891" v="1" actId="47"/>
        <pc:sldMkLst>
          <pc:docMk/>
          <pc:sldMk cId="4083310402" sldId="257"/>
        </pc:sldMkLst>
      </pc:sldChg>
      <pc:sldChg chg="del">
        <pc:chgData name="Kenth Magne Åsebø-Trodal" userId="8edffcfa-6790-4e15-a054-a8ea08b7323a" providerId="ADAL" clId="{1ABCA772-6AC7-4B94-917A-F15ACDF62A5B}" dt="2025-05-12T08:17:35.676" v="2" actId="47"/>
        <pc:sldMkLst>
          <pc:docMk/>
          <pc:sldMk cId="2233491022" sldId="258"/>
        </pc:sldMkLst>
      </pc:sldChg>
      <pc:sldChg chg="modSp mod">
        <pc:chgData name="Kenth Magne Åsebø-Trodal" userId="8edffcfa-6790-4e15-a054-a8ea08b7323a" providerId="ADAL" clId="{1ABCA772-6AC7-4B94-917A-F15ACDF62A5B}" dt="2025-05-12T08:18:27.300" v="50" actId="20577"/>
        <pc:sldMkLst>
          <pc:docMk/>
          <pc:sldMk cId="2572053872" sldId="269"/>
        </pc:sldMkLst>
        <pc:spChg chg="mod">
          <ac:chgData name="Kenth Magne Åsebø-Trodal" userId="8edffcfa-6790-4e15-a054-a8ea08b7323a" providerId="ADAL" clId="{1ABCA772-6AC7-4B94-917A-F15ACDF62A5B}" dt="2025-05-12T08:18:27.300" v="50" actId="20577"/>
          <ac:spMkLst>
            <pc:docMk/>
            <pc:sldMk cId="2572053872" sldId="269"/>
            <ac:spMk id="3" creationId="{27E869A2-E1F8-8950-B2B6-4D9525E754F8}"/>
          </ac:spMkLst>
        </pc:spChg>
      </pc:sldChg>
      <pc:sldChg chg="del">
        <pc:chgData name="Kenth Magne Åsebø-Trodal" userId="8edffcfa-6790-4e15-a054-a8ea08b7323a" providerId="ADAL" clId="{1ABCA772-6AC7-4B94-917A-F15ACDF62A5B}" dt="2025-05-12T08:17:34.071" v="0" actId="47"/>
        <pc:sldMkLst>
          <pc:docMk/>
          <pc:sldMk cId="3956367561" sldId="2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Nasjonale prøver i</a:t>
            </a:r>
            <a:r>
              <a:rPr lang="nb-NO" baseline="0" dirty="0"/>
              <a:t> et 5-årsperpektiv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46</c:v>
                </c:pt>
                <c:pt idx="1">
                  <c:v>49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8-4115-A250-33A10B08A719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48</c:v>
                </c:pt>
                <c:pt idx="1">
                  <c:v>47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8-4115-A250-33A10B08A719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0">
                  <c:v>42</c:v>
                </c:pt>
                <c:pt idx="1">
                  <c:v>47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98-4115-A250-33A10B08A719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0">
                  <c:v>43</c:v>
                </c:pt>
                <c:pt idx="1">
                  <c:v>49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5-4B8E-896C-BA94E45F65AF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0">
                  <c:v>47</c:v>
                </c:pt>
                <c:pt idx="1">
                  <c:v>44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25-4B8E-896C-BA94E45F65AF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'Ark1'!$G$2:$G$6</c:f>
              <c:numCache>
                <c:formatCode>General</c:formatCode>
                <c:ptCount val="5"/>
                <c:pt idx="0">
                  <c:v>52</c:v>
                </c:pt>
                <c:pt idx="1">
                  <c:v>47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2-46D3-9353-47E7F48F6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1895304"/>
        <c:axId val="701894584"/>
      </c:barChart>
      <c:catAx>
        <c:axId val="70189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1894584"/>
        <c:crosses val="autoZero"/>
        <c:auto val="1"/>
        <c:lblAlgn val="ctr"/>
        <c:lblOffset val="100"/>
        <c:noMultiLvlLbl val="0"/>
      </c:catAx>
      <c:valAx>
        <c:axId val="701894584"/>
        <c:scaling>
          <c:orientation val="minMax"/>
          <c:max val="53"/>
          <c:min val="4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189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D7A79-5937-4217-A526-774025D2C6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3233DE-6661-409C-A3D8-E6EBAF1D206B}">
      <dgm:prSet/>
      <dgm:spPr/>
      <dgm:t>
        <a:bodyPr/>
        <a:lstStyle/>
        <a:p>
          <a:r>
            <a:rPr lang="nb-NO"/>
            <a:t>Det er ekstremt verdifullt å gå inn og se hva elevene har fått til, både på gruppe – og individnivå </a:t>
          </a:r>
          <a:endParaRPr lang="en-US"/>
        </a:p>
      </dgm:t>
    </dgm:pt>
    <dgm:pt modelId="{79B9BAFE-D57B-4FAE-BD76-64496F4A307F}" type="parTrans" cxnId="{8FE59CC4-F169-49BA-A5AB-BB614C2D84B6}">
      <dgm:prSet/>
      <dgm:spPr/>
      <dgm:t>
        <a:bodyPr/>
        <a:lstStyle/>
        <a:p>
          <a:endParaRPr lang="en-US"/>
        </a:p>
      </dgm:t>
    </dgm:pt>
    <dgm:pt modelId="{5A91F680-A496-4556-BA09-57805A0B46B4}" type="sibTrans" cxnId="{8FE59CC4-F169-49BA-A5AB-BB614C2D84B6}">
      <dgm:prSet/>
      <dgm:spPr/>
      <dgm:t>
        <a:bodyPr/>
        <a:lstStyle/>
        <a:p>
          <a:endParaRPr lang="en-US"/>
        </a:p>
      </dgm:t>
    </dgm:pt>
    <dgm:pt modelId="{5841051D-5CD2-483A-BCC2-A538975BF36A}">
      <dgm:prSet/>
      <dgm:spPr/>
      <dgm:t>
        <a:bodyPr/>
        <a:lstStyle/>
        <a:p>
          <a:r>
            <a:rPr lang="nb-NO"/>
            <a:t>Det er særlig interessant å se på oppgaver som gruppen har et stort negativ avvik på, opp mot landsgjennomsnittet. </a:t>
          </a:r>
          <a:endParaRPr lang="en-US"/>
        </a:p>
      </dgm:t>
    </dgm:pt>
    <dgm:pt modelId="{256AC2E5-509D-4953-ADC0-9C108E5D4384}" type="parTrans" cxnId="{16C50FD3-F389-463D-BC5A-B72605D268BD}">
      <dgm:prSet/>
      <dgm:spPr/>
      <dgm:t>
        <a:bodyPr/>
        <a:lstStyle/>
        <a:p>
          <a:endParaRPr lang="en-US"/>
        </a:p>
      </dgm:t>
    </dgm:pt>
    <dgm:pt modelId="{B3C9AAD5-DDB5-4824-9E62-768BEDB697B6}" type="sibTrans" cxnId="{16C50FD3-F389-463D-BC5A-B72605D268BD}">
      <dgm:prSet/>
      <dgm:spPr/>
      <dgm:t>
        <a:bodyPr/>
        <a:lstStyle/>
        <a:p>
          <a:endParaRPr lang="en-US"/>
        </a:p>
      </dgm:t>
    </dgm:pt>
    <dgm:pt modelId="{BB3B346F-4AEA-452F-A9FE-FBA5AEFF6852}">
      <dgm:prSet/>
      <dgm:spPr/>
      <dgm:t>
        <a:bodyPr/>
        <a:lstStyle/>
        <a:p>
          <a:r>
            <a:rPr lang="nb-NO"/>
            <a:t>Det forteller oss hva gruppen ikke får til og har behov å øve mer på</a:t>
          </a:r>
          <a:endParaRPr lang="en-US"/>
        </a:p>
      </dgm:t>
    </dgm:pt>
    <dgm:pt modelId="{DB686121-66AC-4BC7-8239-3884FFB90277}" type="parTrans" cxnId="{DEB9E90C-4428-4532-B4F7-185E1C396F19}">
      <dgm:prSet/>
      <dgm:spPr/>
      <dgm:t>
        <a:bodyPr/>
        <a:lstStyle/>
        <a:p>
          <a:endParaRPr lang="en-US"/>
        </a:p>
      </dgm:t>
    </dgm:pt>
    <dgm:pt modelId="{7DCB835D-EFC8-4642-A271-8A0A54A4A3CB}" type="sibTrans" cxnId="{DEB9E90C-4428-4532-B4F7-185E1C396F19}">
      <dgm:prSet/>
      <dgm:spPr/>
      <dgm:t>
        <a:bodyPr/>
        <a:lstStyle/>
        <a:p>
          <a:endParaRPr lang="en-US"/>
        </a:p>
      </dgm:t>
    </dgm:pt>
    <dgm:pt modelId="{6A250419-157A-4C88-8F6A-CC099A97AEC0}">
      <dgm:prSet/>
      <dgm:spPr/>
      <dgm:t>
        <a:bodyPr/>
        <a:lstStyle/>
        <a:p>
          <a:r>
            <a:rPr lang="nb-NO"/>
            <a:t>Oppgavene gruppen ikke har fått til på de ulike prøvene bør gjennomgås sammen med gruppen</a:t>
          </a:r>
          <a:endParaRPr lang="en-US"/>
        </a:p>
      </dgm:t>
    </dgm:pt>
    <dgm:pt modelId="{54582F69-4B63-4726-B693-143141A15221}" type="parTrans" cxnId="{CC51A175-A5C2-45E6-89E3-5A838B8ECD69}">
      <dgm:prSet/>
      <dgm:spPr/>
      <dgm:t>
        <a:bodyPr/>
        <a:lstStyle/>
        <a:p>
          <a:endParaRPr lang="en-US"/>
        </a:p>
      </dgm:t>
    </dgm:pt>
    <dgm:pt modelId="{7AD8FA8E-4BD9-438C-B637-7D1F1FA3A644}" type="sibTrans" cxnId="{CC51A175-A5C2-45E6-89E3-5A838B8ECD69}">
      <dgm:prSet/>
      <dgm:spPr/>
      <dgm:t>
        <a:bodyPr/>
        <a:lstStyle/>
        <a:p>
          <a:endParaRPr lang="en-US"/>
        </a:p>
      </dgm:t>
    </dgm:pt>
    <dgm:pt modelId="{A45DE8A5-F348-4C88-B850-918ABA6139BD}" type="pres">
      <dgm:prSet presAssocID="{DC0D7A79-5937-4217-A526-774025D2C6B9}" presName="linear" presStyleCnt="0">
        <dgm:presLayoutVars>
          <dgm:animLvl val="lvl"/>
          <dgm:resizeHandles val="exact"/>
        </dgm:presLayoutVars>
      </dgm:prSet>
      <dgm:spPr/>
    </dgm:pt>
    <dgm:pt modelId="{0E8E95DE-5559-4218-AACC-9B9B03351FE6}" type="pres">
      <dgm:prSet presAssocID="{113233DE-6661-409C-A3D8-E6EBAF1D20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C6CA82-CD8E-49A5-BF72-D0A05038D949}" type="pres">
      <dgm:prSet presAssocID="{5A91F680-A496-4556-BA09-57805A0B46B4}" presName="spacer" presStyleCnt="0"/>
      <dgm:spPr/>
    </dgm:pt>
    <dgm:pt modelId="{D95F45FD-5BBB-48C4-AA5E-A47277364D72}" type="pres">
      <dgm:prSet presAssocID="{5841051D-5CD2-483A-BCC2-A538975BF3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33DF8A-D721-42AF-9227-2642D11B9B70}" type="pres">
      <dgm:prSet presAssocID="{B3C9AAD5-DDB5-4824-9E62-768BEDB697B6}" presName="spacer" presStyleCnt="0"/>
      <dgm:spPr/>
    </dgm:pt>
    <dgm:pt modelId="{F8BBDE49-800B-4E68-BF54-83B58026B315}" type="pres">
      <dgm:prSet presAssocID="{BB3B346F-4AEA-452F-A9FE-FBA5AEFF68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397F92-81A4-4CBB-8C7C-03A0198DDC84}" type="pres">
      <dgm:prSet presAssocID="{7DCB835D-EFC8-4642-A271-8A0A54A4A3CB}" presName="spacer" presStyleCnt="0"/>
      <dgm:spPr/>
    </dgm:pt>
    <dgm:pt modelId="{1E53C129-F869-4083-B839-F500A8F37F23}" type="pres">
      <dgm:prSet presAssocID="{6A250419-157A-4C88-8F6A-CC099A97AE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B9E90C-4428-4532-B4F7-185E1C396F19}" srcId="{DC0D7A79-5937-4217-A526-774025D2C6B9}" destId="{BB3B346F-4AEA-452F-A9FE-FBA5AEFF6852}" srcOrd="2" destOrd="0" parTransId="{DB686121-66AC-4BC7-8239-3884FFB90277}" sibTransId="{7DCB835D-EFC8-4642-A271-8A0A54A4A3CB}"/>
    <dgm:cxn modelId="{FFC45539-4DBF-466C-8D18-40A8786112BF}" type="presOf" srcId="{DC0D7A79-5937-4217-A526-774025D2C6B9}" destId="{A45DE8A5-F348-4C88-B850-918ABA6139BD}" srcOrd="0" destOrd="0" presId="urn:microsoft.com/office/officeart/2005/8/layout/vList2"/>
    <dgm:cxn modelId="{F0C5D05E-0DE2-4B0B-975E-EAEA6634FC76}" type="presOf" srcId="{BB3B346F-4AEA-452F-A9FE-FBA5AEFF6852}" destId="{F8BBDE49-800B-4E68-BF54-83B58026B315}" srcOrd="0" destOrd="0" presId="urn:microsoft.com/office/officeart/2005/8/layout/vList2"/>
    <dgm:cxn modelId="{6F529D66-CF06-4910-95A8-4F985AA21F8A}" type="presOf" srcId="{113233DE-6661-409C-A3D8-E6EBAF1D206B}" destId="{0E8E95DE-5559-4218-AACC-9B9B03351FE6}" srcOrd="0" destOrd="0" presId="urn:microsoft.com/office/officeart/2005/8/layout/vList2"/>
    <dgm:cxn modelId="{CC51A175-A5C2-45E6-89E3-5A838B8ECD69}" srcId="{DC0D7A79-5937-4217-A526-774025D2C6B9}" destId="{6A250419-157A-4C88-8F6A-CC099A97AEC0}" srcOrd="3" destOrd="0" parTransId="{54582F69-4B63-4726-B693-143141A15221}" sibTransId="{7AD8FA8E-4BD9-438C-B637-7D1F1FA3A644}"/>
    <dgm:cxn modelId="{4E5748BD-8E73-41F3-8BB5-2565F260CD52}" type="presOf" srcId="{5841051D-5CD2-483A-BCC2-A538975BF36A}" destId="{D95F45FD-5BBB-48C4-AA5E-A47277364D72}" srcOrd="0" destOrd="0" presId="urn:microsoft.com/office/officeart/2005/8/layout/vList2"/>
    <dgm:cxn modelId="{BA41C2C1-E694-40D8-8C99-F05228074506}" type="presOf" srcId="{6A250419-157A-4C88-8F6A-CC099A97AEC0}" destId="{1E53C129-F869-4083-B839-F500A8F37F23}" srcOrd="0" destOrd="0" presId="urn:microsoft.com/office/officeart/2005/8/layout/vList2"/>
    <dgm:cxn modelId="{8FE59CC4-F169-49BA-A5AB-BB614C2D84B6}" srcId="{DC0D7A79-5937-4217-A526-774025D2C6B9}" destId="{113233DE-6661-409C-A3D8-E6EBAF1D206B}" srcOrd="0" destOrd="0" parTransId="{79B9BAFE-D57B-4FAE-BD76-64496F4A307F}" sibTransId="{5A91F680-A496-4556-BA09-57805A0B46B4}"/>
    <dgm:cxn modelId="{16C50FD3-F389-463D-BC5A-B72605D268BD}" srcId="{DC0D7A79-5937-4217-A526-774025D2C6B9}" destId="{5841051D-5CD2-483A-BCC2-A538975BF36A}" srcOrd="1" destOrd="0" parTransId="{256AC2E5-509D-4953-ADC0-9C108E5D4384}" sibTransId="{B3C9AAD5-DDB5-4824-9E62-768BEDB697B6}"/>
    <dgm:cxn modelId="{0F59D401-5F87-4831-ACB5-19B421D85D3F}" type="presParOf" srcId="{A45DE8A5-F348-4C88-B850-918ABA6139BD}" destId="{0E8E95DE-5559-4218-AACC-9B9B03351FE6}" srcOrd="0" destOrd="0" presId="urn:microsoft.com/office/officeart/2005/8/layout/vList2"/>
    <dgm:cxn modelId="{DEAA0200-FC50-4E10-BCF3-79F438D428F5}" type="presParOf" srcId="{A45DE8A5-F348-4C88-B850-918ABA6139BD}" destId="{95C6CA82-CD8E-49A5-BF72-D0A05038D949}" srcOrd="1" destOrd="0" presId="urn:microsoft.com/office/officeart/2005/8/layout/vList2"/>
    <dgm:cxn modelId="{58EFB118-F6F6-4644-B897-CA375B5F4CEC}" type="presParOf" srcId="{A45DE8A5-F348-4C88-B850-918ABA6139BD}" destId="{D95F45FD-5BBB-48C4-AA5E-A47277364D72}" srcOrd="2" destOrd="0" presId="urn:microsoft.com/office/officeart/2005/8/layout/vList2"/>
    <dgm:cxn modelId="{D7C55525-7AF2-4417-9F97-00202424FEB2}" type="presParOf" srcId="{A45DE8A5-F348-4C88-B850-918ABA6139BD}" destId="{3733DF8A-D721-42AF-9227-2642D11B9B70}" srcOrd="3" destOrd="0" presId="urn:microsoft.com/office/officeart/2005/8/layout/vList2"/>
    <dgm:cxn modelId="{2F003C30-5919-44EA-987E-05E7A7D14877}" type="presParOf" srcId="{A45DE8A5-F348-4C88-B850-918ABA6139BD}" destId="{F8BBDE49-800B-4E68-BF54-83B58026B315}" srcOrd="4" destOrd="0" presId="urn:microsoft.com/office/officeart/2005/8/layout/vList2"/>
    <dgm:cxn modelId="{41802E48-30CF-4BB2-8DD7-5F3C2D10F946}" type="presParOf" srcId="{A45DE8A5-F348-4C88-B850-918ABA6139BD}" destId="{53397F92-81A4-4CBB-8C7C-03A0198DDC84}" srcOrd="5" destOrd="0" presId="urn:microsoft.com/office/officeart/2005/8/layout/vList2"/>
    <dgm:cxn modelId="{7E8AF955-7846-4F3F-BF39-DBB5797179DF}" type="presParOf" srcId="{A45DE8A5-F348-4C88-B850-918ABA6139BD}" destId="{1E53C129-F869-4083-B839-F500A8F37F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E95DE-5559-4218-AACC-9B9B03351FE6}">
      <dsp:nvSpPr>
        <dsp:cNvPr id="0" name=""/>
        <dsp:cNvSpPr/>
      </dsp:nvSpPr>
      <dsp:spPr>
        <a:xfrm>
          <a:off x="0" y="106821"/>
          <a:ext cx="6593202" cy="1093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Det er ekstremt verdifullt å gå inn og se hva elevene har fått til, både på gruppe – og individnivå </a:t>
          </a:r>
          <a:endParaRPr lang="en-US" sz="2000" kern="1200"/>
        </a:p>
      </dsp:txBody>
      <dsp:txXfrm>
        <a:off x="53402" y="160223"/>
        <a:ext cx="6486398" cy="987146"/>
      </dsp:txXfrm>
    </dsp:sp>
    <dsp:sp modelId="{D95F45FD-5BBB-48C4-AA5E-A47277364D72}">
      <dsp:nvSpPr>
        <dsp:cNvPr id="0" name=""/>
        <dsp:cNvSpPr/>
      </dsp:nvSpPr>
      <dsp:spPr>
        <a:xfrm>
          <a:off x="0" y="1258371"/>
          <a:ext cx="6593202" cy="1093950"/>
        </a:xfrm>
        <a:prstGeom prst="roundRect">
          <a:avLst/>
        </a:prstGeom>
        <a:solidFill>
          <a:schemeClr val="accent5">
            <a:hueOff val="508442"/>
            <a:satOff val="139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Det er særlig interessant å se på oppgaver som gruppen har et stort negativ avvik på, opp mot landsgjennomsnittet. </a:t>
          </a:r>
          <a:endParaRPr lang="en-US" sz="2000" kern="1200"/>
        </a:p>
      </dsp:txBody>
      <dsp:txXfrm>
        <a:off x="53402" y="1311773"/>
        <a:ext cx="6486398" cy="987146"/>
      </dsp:txXfrm>
    </dsp:sp>
    <dsp:sp modelId="{F8BBDE49-800B-4E68-BF54-83B58026B315}">
      <dsp:nvSpPr>
        <dsp:cNvPr id="0" name=""/>
        <dsp:cNvSpPr/>
      </dsp:nvSpPr>
      <dsp:spPr>
        <a:xfrm>
          <a:off x="0" y="2409921"/>
          <a:ext cx="6593202" cy="1093950"/>
        </a:xfrm>
        <a:prstGeom prst="roundRect">
          <a:avLst/>
        </a:prstGeom>
        <a:solidFill>
          <a:schemeClr val="accent5">
            <a:hueOff val="1016883"/>
            <a:satOff val="279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Det forteller oss hva gruppen ikke får til og har behov å øve mer på</a:t>
          </a:r>
          <a:endParaRPr lang="en-US" sz="2000" kern="1200"/>
        </a:p>
      </dsp:txBody>
      <dsp:txXfrm>
        <a:off x="53402" y="2463323"/>
        <a:ext cx="6486398" cy="987146"/>
      </dsp:txXfrm>
    </dsp:sp>
    <dsp:sp modelId="{1E53C129-F869-4083-B839-F500A8F37F23}">
      <dsp:nvSpPr>
        <dsp:cNvPr id="0" name=""/>
        <dsp:cNvSpPr/>
      </dsp:nvSpPr>
      <dsp:spPr>
        <a:xfrm>
          <a:off x="0" y="3561471"/>
          <a:ext cx="6593202" cy="1093950"/>
        </a:xfrm>
        <a:prstGeom prst="roundRect">
          <a:avLst/>
        </a:prstGeom>
        <a:solidFill>
          <a:schemeClr val="accent5">
            <a:hueOff val="1525325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Oppgavene gruppen ikke har fått til på de ulike prøvene bør gjennomgås sammen med gruppen</a:t>
          </a:r>
          <a:endParaRPr lang="en-US" sz="2000" kern="1200"/>
        </a:p>
      </dsp:txBody>
      <dsp:txXfrm>
        <a:off x="53402" y="3614873"/>
        <a:ext cx="6486398" cy="987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09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0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3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1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2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2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1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5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4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2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6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endowmentfoundation.org.uk/education-evidence/teaching-learning-toolk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Bølget 3D-grafikk">
            <a:extLst>
              <a:ext uri="{FF2B5EF4-FFF2-40B4-BE49-F238E27FC236}">
                <a16:creationId xmlns:a16="http://schemas.microsoft.com/office/drawing/2014/main" id="{A1196207-D72C-AB2A-ECDE-08B40B236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0432" b="69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67653E-B9C5-CC56-DED8-FDFD35B29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4819615"/>
            <a:ext cx="6817836" cy="1264936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Nasjonale prøver 	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20BC6D9-AB4A-067D-F23A-CEB307F9D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2516" y="4901919"/>
            <a:ext cx="3483615" cy="1100329"/>
          </a:xfrm>
        </p:spPr>
        <p:txBody>
          <a:bodyPr anchor="ctr">
            <a:normAutofit/>
          </a:bodyPr>
          <a:lstStyle/>
          <a:p>
            <a:r>
              <a:rPr lang="nb-NO" sz="1600">
                <a:solidFill>
                  <a:srgbClr val="FFFFFF"/>
                </a:solidFill>
              </a:rPr>
              <a:t>Orre skule</a:t>
            </a:r>
          </a:p>
          <a:p>
            <a:r>
              <a:rPr lang="nb-NO" sz="1600">
                <a:solidFill>
                  <a:srgbClr val="FFFFFF"/>
                </a:solidFill>
              </a:rPr>
              <a:t>2024/2025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6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FE2581-3250-1D87-BE69-A36E7DD8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Gruppeoppgaver til drøfting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CDF41B-011D-A7B6-C257-35132CED2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Oppgaver flere av elevene strevde med/hadde feil på, avvik nasjonal løsningsprosent </a:t>
            </a:r>
          </a:p>
          <a:p>
            <a:r>
              <a:rPr lang="nb-NO" dirty="0"/>
              <a:t>Hvilke svaralternativ valgte de i stedet? </a:t>
            </a:r>
          </a:p>
          <a:p>
            <a:r>
              <a:rPr lang="nb-NO" dirty="0"/>
              <a:t>Hvorfor tror vi de valgte som de gjorde? </a:t>
            </a:r>
          </a:p>
          <a:p>
            <a:r>
              <a:rPr lang="nb-NO" dirty="0"/>
              <a:t>Hva må vi hjelpe våre elever med å utbedre i sin leseforståelse? </a:t>
            </a:r>
          </a:p>
        </p:txBody>
      </p:sp>
    </p:spTree>
    <p:extLst>
      <p:ext uri="{BB962C8B-B14F-4D97-AF65-F5344CB8AC3E}">
        <p14:creationId xmlns:p14="http://schemas.microsoft.com/office/powerpoint/2010/main" val="251351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01A89F4-1F34-513D-E794-E00A3055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47" y="4844310"/>
            <a:ext cx="6914252" cy="12155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 err="1"/>
              <a:t>Elever</a:t>
            </a:r>
            <a:r>
              <a:rPr lang="en-US" sz="4800" dirty="0"/>
              <a:t> </a:t>
            </a:r>
            <a:r>
              <a:rPr lang="en-US" sz="4800" dirty="0" err="1"/>
              <a:t>svarer</a:t>
            </a:r>
            <a:r>
              <a:rPr lang="en-US" sz="4800" dirty="0"/>
              <a:t> “Moskva”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2670847-3493-8415-7B19-EF4062F4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0" y="1315951"/>
            <a:ext cx="3485455" cy="2257929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C9C20D0-AF2C-6617-F264-F63B160D4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9882" y="1673759"/>
            <a:ext cx="3485455" cy="154231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003DE27-31CD-ECD8-B767-7A27D59E1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829" y="2143791"/>
            <a:ext cx="3485455" cy="60224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8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C020C-DE1C-7102-7ED0-201C13B6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3552C5D-F955-9359-C9FF-9B9F78639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068" y="4155299"/>
            <a:ext cx="3581900" cy="2324424"/>
          </a:xfr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AE0091F-1387-A438-E9A3-EBC45010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018" y="-1090962"/>
            <a:ext cx="6897063" cy="500132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3DD4584-2810-D6A7-2479-29E9DD68A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815" y="4155299"/>
            <a:ext cx="3810532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B91C0EE-0559-A3F2-CC03-09E6136E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5" y="822960"/>
            <a:ext cx="10956558" cy="9676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 err="1"/>
              <a:t>Elevene</a:t>
            </a:r>
            <a:r>
              <a:rPr lang="en-US" sz="3000" dirty="0"/>
              <a:t> </a:t>
            </a:r>
            <a:r>
              <a:rPr lang="en-US" sz="3000" dirty="0" err="1"/>
              <a:t>svarer</a:t>
            </a:r>
            <a:r>
              <a:rPr lang="en-US" sz="3000" dirty="0"/>
              <a:t> </a:t>
            </a:r>
            <a:r>
              <a:rPr lang="en-US" sz="3000" dirty="0" err="1"/>
              <a:t>ulike</a:t>
            </a:r>
            <a:r>
              <a:rPr lang="en-US" sz="3000" dirty="0"/>
              <a:t> </a:t>
            </a:r>
            <a:r>
              <a:rPr lang="en-US" sz="3000" dirty="0" err="1"/>
              <a:t>svar</a:t>
            </a:r>
            <a:r>
              <a:rPr lang="en-US" sz="3000" dirty="0"/>
              <a:t> </a:t>
            </a:r>
            <a:r>
              <a:rPr lang="en-US" sz="3000" dirty="0" err="1"/>
              <a:t>ved</a:t>
            </a:r>
            <a:r>
              <a:rPr lang="en-US" sz="3000" dirty="0"/>
              <a:t> </a:t>
            </a:r>
            <a:r>
              <a:rPr lang="en-US" sz="3000" dirty="0" err="1"/>
              <a:t>feil</a:t>
            </a:r>
            <a:r>
              <a:rPr lang="en-US" sz="3000" dirty="0"/>
              <a:t>, men </a:t>
            </a:r>
            <a:r>
              <a:rPr lang="en-US" sz="3000" dirty="0" err="1"/>
              <a:t>flest</a:t>
            </a:r>
            <a:r>
              <a:rPr lang="en-US" sz="3000" dirty="0"/>
              <a:t> </a:t>
            </a:r>
            <a:r>
              <a:rPr lang="en-US" sz="3000" dirty="0" err="1"/>
              <a:t>svarer</a:t>
            </a:r>
            <a:r>
              <a:rPr lang="en-US" sz="3000" dirty="0"/>
              <a:t> «</a:t>
            </a:r>
            <a:r>
              <a:rPr lang="en-US" sz="3000" dirty="0" err="1"/>
              <a:t>idiotisk</a:t>
            </a:r>
            <a:r>
              <a:rPr lang="en-US" sz="3000" dirty="0"/>
              <a:t> </a:t>
            </a:r>
            <a:r>
              <a:rPr lang="en-US" sz="3000" dirty="0" err="1"/>
              <a:t>forslag</a:t>
            </a:r>
            <a:r>
              <a:rPr lang="en-US" sz="3000" dirty="0"/>
              <a:t>»</a:t>
            </a:r>
          </a:p>
        </p:txBody>
      </p:sp>
      <p:cxnSp>
        <p:nvCxnSpPr>
          <p:cNvPr id="30" name="Straight Connector 19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57375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805D187-BDBC-1C79-6132-586E1877B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407" y="2109457"/>
            <a:ext cx="3428265" cy="282915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51E2204-2991-DC94-A28E-705AF98E8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46" y="2109457"/>
            <a:ext cx="3888867" cy="2829151"/>
          </a:xfrm>
          <a:prstGeom prst="rect">
            <a:avLst/>
          </a:prstGeom>
        </p:spPr>
      </p:pic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179A2A06-A424-4BBD-A8A4-293F16F1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240579"/>
            <a:ext cx="110362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3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36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30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DBAB9F3-38A2-82A5-4E1A-C1E62527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822959"/>
            <a:ext cx="10956558" cy="10899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Elever</a:t>
            </a:r>
            <a:r>
              <a:rPr lang="en-US" sz="3200" dirty="0"/>
              <a:t> </a:t>
            </a:r>
            <a:r>
              <a:rPr lang="en-US" sz="3200" dirty="0" err="1"/>
              <a:t>svarer</a:t>
            </a:r>
            <a:r>
              <a:rPr lang="en-US" sz="3200" dirty="0"/>
              <a:t> “</a:t>
            </a:r>
            <a:r>
              <a:rPr lang="en-US" sz="3200" dirty="0" err="1"/>
              <a:t>hunder</a:t>
            </a:r>
            <a:r>
              <a:rPr lang="en-US" sz="3200" dirty="0"/>
              <a:t> er </a:t>
            </a:r>
            <a:r>
              <a:rPr lang="en-US" sz="3200" dirty="0" err="1"/>
              <a:t>veldig</a:t>
            </a:r>
            <a:r>
              <a:rPr lang="en-US" sz="3200" dirty="0"/>
              <a:t> aggressive”</a:t>
            </a:r>
            <a:br>
              <a:rPr lang="en-US" sz="3200" dirty="0"/>
            </a:br>
            <a:r>
              <a:rPr lang="en-US" sz="3200" dirty="0" err="1"/>
              <a:t>Elever</a:t>
            </a:r>
            <a:r>
              <a:rPr lang="en-US" sz="3200" dirty="0"/>
              <a:t> </a:t>
            </a:r>
            <a:r>
              <a:rPr lang="en-US" sz="3200" dirty="0" err="1"/>
              <a:t>svarer</a:t>
            </a:r>
            <a:r>
              <a:rPr lang="en-US" sz="3200" dirty="0"/>
              <a:t> “er </a:t>
            </a:r>
            <a:r>
              <a:rPr lang="en-US" sz="3200" dirty="0" err="1"/>
              <a:t>altfor</a:t>
            </a:r>
            <a:r>
              <a:rPr lang="en-US" sz="3200" dirty="0"/>
              <a:t> </a:t>
            </a:r>
            <a:r>
              <a:rPr lang="en-US" sz="3200" dirty="0" err="1"/>
              <a:t>kritisk</a:t>
            </a:r>
            <a:r>
              <a:rPr lang="en-US" sz="3200" dirty="0"/>
              <a:t> </a:t>
            </a:r>
            <a:r>
              <a:rPr lang="en-US" sz="3200" dirty="0" err="1"/>
              <a:t>til</a:t>
            </a:r>
            <a:r>
              <a:rPr lang="en-US" sz="3200" dirty="0"/>
              <a:t> </a:t>
            </a:r>
            <a:r>
              <a:rPr lang="en-US" sz="3200" dirty="0" err="1"/>
              <a:t>fimen</a:t>
            </a:r>
            <a:r>
              <a:rPr lang="en-US" sz="3200" dirty="0"/>
              <a:t> “</a:t>
            </a:r>
            <a:r>
              <a:rPr lang="en-US" sz="3200" dirty="0" err="1"/>
              <a:t>Haisommer</a:t>
            </a:r>
            <a:r>
              <a:rPr lang="en-US" sz="3200" dirty="0"/>
              <a:t>”” </a:t>
            </a:r>
          </a:p>
        </p:txBody>
      </p:sp>
      <p:cxnSp>
        <p:nvCxnSpPr>
          <p:cNvPr id="49" name="Straight Connector 38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57375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C64336BB-41A5-B242-6B99-5CE0B8EB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53" y="2254762"/>
            <a:ext cx="2248135" cy="269555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72A5867-3AB7-0795-285B-16645664C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688" y="2254762"/>
            <a:ext cx="2459843" cy="269555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CAD68DE-51BD-A7FE-258B-6FC157E75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74674" y="2254762"/>
            <a:ext cx="3327843" cy="2695553"/>
          </a:xfrm>
          <a:prstGeom prst="rect">
            <a:avLst/>
          </a:prstGeom>
        </p:spPr>
      </p:pic>
      <p:cxnSp>
        <p:nvCxnSpPr>
          <p:cNvPr id="50" name="Straight Connector 40">
            <a:extLst>
              <a:ext uri="{FF2B5EF4-FFF2-40B4-BE49-F238E27FC236}">
                <a16:creationId xmlns:a16="http://schemas.microsoft.com/office/drawing/2014/main" id="{179A2A06-A424-4BBD-A8A4-293F16F1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240579"/>
            <a:ext cx="110362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2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6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13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5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19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CDD77EE-D08E-9AD7-E79D-AB6B3AB5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822959"/>
            <a:ext cx="10956558" cy="10899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Elever</a:t>
            </a:r>
            <a:r>
              <a:rPr lang="en-US" sz="2400" dirty="0"/>
              <a:t> </a:t>
            </a:r>
            <a:r>
              <a:rPr lang="en-US" sz="2400" dirty="0" err="1"/>
              <a:t>svarer</a:t>
            </a:r>
            <a:r>
              <a:rPr lang="en-US" sz="2400" dirty="0"/>
              <a:t>: “Gutter </a:t>
            </a:r>
            <a:r>
              <a:rPr lang="en-US" sz="2400" dirty="0" err="1"/>
              <a:t>får</a:t>
            </a:r>
            <a:r>
              <a:rPr lang="en-US" sz="2400" dirty="0"/>
              <a:t> </a:t>
            </a:r>
            <a:r>
              <a:rPr lang="en-US" sz="2400" dirty="0" err="1"/>
              <a:t>ros</a:t>
            </a:r>
            <a:r>
              <a:rPr lang="en-US" sz="2400" dirty="0"/>
              <a:t> </a:t>
            </a:r>
            <a:r>
              <a:rPr lang="en-US" sz="2400" dirty="0" err="1"/>
              <a:t>uansett</a:t>
            </a:r>
            <a:r>
              <a:rPr lang="en-US" sz="2400" dirty="0"/>
              <a:t>….”</a:t>
            </a:r>
            <a:br>
              <a:rPr lang="en-US" sz="2400" dirty="0"/>
            </a:br>
            <a:r>
              <a:rPr lang="en-US" sz="2400" dirty="0" err="1"/>
              <a:t>Elever</a:t>
            </a:r>
            <a:r>
              <a:rPr lang="en-US" sz="2400" dirty="0"/>
              <a:t> </a:t>
            </a:r>
            <a:r>
              <a:rPr lang="en-US" sz="2400" dirty="0" err="1"/>
              <a:t>svarer</a:t>
            </a:r>
            <a:r>
              <a:rPr lang="en-US" sz="2400" dirty="0"/>
              <a:t>: “De </a:t>
            </a:r>
            <a:r>
              <a:rPr lang="en-US" sz="2400" dirty="0" err="1"/>
              <a:t>snakker</a:t>
            </a:r>
            <a:r>
              <a:rPr lang="en-US" sz="2400" dirty="0"/>
              <a:t> med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voksen</a:t>
            </a:r>
            <a:r>
              <a:rPr lang="en-US" sz="2400" dirty="0"/>
              <a:t>” </a:t>
            </a:r>
          </a:p>
        </p:txBody>
      </p:sp>
      <p:cxnSp>
        <p:nvCxnSpPr>
          <p:cNvPr id="40" name="Straight Connector 21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57375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>
            <a:extLst>
              <a:ext uri="{FF2B5EF4-FFF2-40B4-BE49-F238E27FC236}">
                <a16:creationId xmlns:a16="http://schemas.microsoft.com/office/drawing/2014/main" id="{B9F63925-D79A-DE9A-33CB-CF10FA1D0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79" y="2254762"/>
            <a:ext cx="2479908" cy="269555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6604966-6922-FDBF-4F24-90B876EBD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2330" y="2254762"/>
            <a:ext cx="2540558" cy="269555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A2C63F1-FC14-FE8B-E82B-EBDD4C94C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674" y="2819542"/>
            <a:ext cx="3484969" cy="2130772"/>
          </a:xfrm>
          <a:prstGeom prst="rect">
            <a:avLst/>
          </a:prstGeom>
        </p:spPr>
      </p:pic>
      <p:cxnSp>
        <p:nvCxnSpPr>
          <p:cNvPr id="41" name="Straight Connector 23">
            <a:extLst>
              <a:ext uri="{FF2B5EF4-FFF2-40B4-BE49-F238E27FC236}">
                <a16:creationId xmlns:a16="http://schemas.microsoft.com/office/drawing/2014/main" id="{179A2A06-A424-4BBD-A8A4-293F16F1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240579"/>
            <a:ext cx="110362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5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75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E8BA12-E7FC-9BD1-B3F2-91BEFEEA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Fremdriftsplan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F84750-C3B4-F33F-3BE1-7E7BAAA23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- Veien videre nasjonale prøver og grunnleggende ferdigheter Orre skule</a:t>
            </a:r>
          </a:p>
          <a:p>
            <a:pPr marL="0" indent="0">
              <a:buNone/>
            </a:pPr>
            <a:r>
              <a:rPr lang="nb-NO" dirty="0"/>
              <a:t>- Utviklingsgruppen</a:t>
            </a:r>
          </a:p>
          <a:p>
            <a:pPr marL="0" indent="0">
              <a:buNone/>
            </a:pPr>
            <a:r>
              <a:rPr lang="nb-NO" dirty="0"/>
              <a:t>- Utviklingsplan Orre skule 2025 – 2028 </a:t>
            </a:r>
            <a:r>
              <a:rPr lang="nb-NO" dirty="0">
                <a:sym typeface="Wingdings" panose="05000000000000000000" pitchFamily="2" charset="2"/>
              </a:rPr>
              <a:t> her må vi tydeliggjøre prøvene (lesing, regning og engelsk)</a:t>
            </a:r>
          </a:p>
          <a:p>
            <a:pPr>
              <a:buFontTx/>
              <a:buChar char="-"/>
            </a:pPr>
            <a:r>
              <a:rPr lang="nb-NO" dirty="0">
                <a:sym typeface="Wingdings" panose="05000000000000000000" pitchFamily="2" charset="2"/>
              </a:rPr>
              <a:t>Periodeplaner Orre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  <a:hlinkClick r:id="rId2"/>
              </a:rPr>
              <a:t>Teaching and Learning Toolkit | EEF (educationendowmentfoundation.org.uk)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Hva trenger dere/vi for å jevne ut trenden og øke stabilt over tid, med mål om å komme over snittet for kommunen? Vi analyserer sammen. </a:t>
            </a:r>
          </a:p>
          <a:p>
            <a:pPr marL="457200" indent="-457200"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Hva skal </a:t>
            </a:r>
            <a:r>
              <a:rPr lang="nb-NO" i="1" dirty="0">
                <a:sym typeface="Wingdings" panose="05000000000000000000" pitchFamily="2" charset="2"/>
              </a:rPr>
              <a:t>utviklingsgruppen</a:t>
            </a:r>
            <a:r>
              <a:rPr lang="nb-NO" dirty="0">
                <a:sym typeface="Wingdings" panose="05000000000000000000" pitchFamily="2" charset="2"/>
              </a:rPr>
              <a:t> ta stilling til i det videre arbeidet, og hva skal stå i vår Utviklingsplan for 2025 – 2028? Hvilke andre grep ser dere behov for å gjøre på systemnivå, for å fortsatt øke resultatene i årene fremover? </a:t>
            </a:r>
          </a:p>
        </p:txBody>
      </p:sp>
    </p:spTree>
    <p:extLst>
      <p:ext uri="{BB962C8B-B14F-4D97-AF65-F5344CB8AC3E}">
        <p14:creationId xmlns:p14="http://schemas.microsoft.com/office/powerpoint/2010/main" val="369259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C5F9961-CD98-DE22-04E7-CF19C543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Nasjonalt og kommune – fra skoleeier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id="{B0CC469A-1982-2190-EBDF-4387E8B4B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2" y="3066892"/>
            <a:ext cx="3276598" cy="2856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Tx/>
              <a:buNone/>
              <a:tabLst/>
            </a:pPr>
            <a:r>
              <a:rPr kumimoji="0" lang="en-US" altLang="nb-NO" b="1" i="0" u="none" strike="noStrike" cap="none" normalizeH="0" baseline="0" dirty="0" err="1">
                <a:ln>
                  <a:noFill/>
                </a:ln>
                <a:effectLst/>
              </a:rPr>
              <a:t>Nasjonale</a:t>
            </a:r>
            <a:r>
              <a:rPr kumimoji="0" lang="en-US" altLang="nb-NO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nb-NO" b="1" i="0" u="none" strike="noStrike" cap="none" normalizeH="0" baseline="0" dirty="0" err="1">
                <a:ln>
                  <a:noFill/>
                </a:ln>
                <a:effectLst/>
              </a:rPr>
              <a:t>prøver</a:t>
            </a:r>
            <a:r>
              <a:rPr kumimoji="0" lang="en-US" altLang="nb-NO" b="1" i="0" u="none" strike="noStrike" cap="none" normalizeH="0" baseline="0" dirty="0">
                <a:ln>
                  <a:noFill/>
                </a:ln>
                <a:effectLst/>
              </a:rPr>
              <a:t> 5.trinn 2024</a:t>
            </a:r>
            <a:endParaRPr kumimoji="0" lang="en-US" altLang="nb-NO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Tx/>
              <a:buNone/>
              <a:tabLst/>
            </a:pPr>
            <a:endParaRPr kumimoji="0" lang="en-US" altLang="nb-NO" b="0" i="0" u="none" strike="noStrike" cap="none" normalizeH="0" baseline="0" dirty="0">
              <a:ln>
                <a:noFill/>
              </a:ln>
              <a:effectLst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248C019C-C040-2DB0-44EA-72BE42E96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864685"/>
              </p:ext>
            </p:extLst>
          </p:nvPr>
        </p:nvGraphicFramePr>
        <p:xfrm>
          <a:off x="5027140" y="850792"/>
          <a:ext cx="6273328" cy="5203847"/>
        </p:xfrm>
        <a:graphic>
          <a:graphicData uri="http://schemas.openxmlformats.org/drawingml/2006/table">
            <a:tbl>
              <a:tblPr firstRow="1" firstCol="1" bandRow="1"/>
              <a:tblGrid>
                <a:gridCol w="2031772">
                  <a:extLst>
                    <a:ext uri="{9D8B030D-6E8A-4147-A177-3AD203B41FA5}">
                      <a16:colId xmlns:a16="http://schemas.microsoft.com/office/drawing/2014/main" val="1687620093"/>
                    </a:ext>
                  </a:extLst>
                </a:gridCol>
                <a:gridCol w="1426658">
                  <a:extLst>
                    <a:ext uri="{9D8B030D-6E8A-4147-A177-3AD203B41FA5}">
                      <a16:colId xmlns:a16="http://schemas.microsoft.com/office/drawing/2014/main" val="388785964"/>
                    </a:ext>
                  </a:extLst>
                </a:gridCol>
                <a:gridCol w="1333811">
                  <a:extLst>
                    <a:ext uri="{9D8B030D-6E8A-4147-A177-3AD203B41FA5}">
                      <a16:colId xmlns:a16="http://schemas.microsoft.com/office/drawing/2014/main" val="1987142101"/>
                    </a:ext>
                  </a:extLst>
                </a:gridCol>
                <a:gridCol w="1481087">
                  <a:extLst>
                    <a:ext uri="{9D8B030D-6E8A-4147-A177-3AD203B41FA5}">
                      <a16:colId xmlns:a16="http://schemas.microsoft.com/office/drawing/2014/main" val="1344827624"/>
                    </a:ext>
                  </a:extLst>
                </a:gridCol>
              </a:tblGrid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Engelsk</a:t>
                      </a:r>
                      <a:endParaRPr lang="nb-NO" sz="20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Lesing </a:t>
                      </a:r>
                      <a:endParaRPr lang="nb-NO" sz="20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Rekning</a:t>
                      </a:r>
                      <a:endParaRPr lang="nb-NO" sz="20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737856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Heile landet</a:t>
                      </a:r>
                      <a:endParaRPr lang="nb-NO" sz="20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807971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Rogaland</a:t>
                      </a:r>
                      <a:endParaRPr lang="nb-NO" sz="20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085696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Klepp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04079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Bore 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110085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Engelsvoll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602683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Kleppelunden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162123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Kleppe</a:t>
                      </a:r>
                      <a:endParaRPr lang="nb-NO" sz="20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177725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Orre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</a:t>
                      </a:r>
                      <a:r>
                        <a:rPr lang="nb-NO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(+4)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lang="nb-NO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(+3)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nb-NO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(-2)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72758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Orstad</a:t>
                      </a:r>
                      <a:endParaRPr lang="nb-NO" sz="2000" dirty="0"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300538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20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60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5EA0C5-26E8-CD6F-0D07-CF99734B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i="1" dirty="0">
                <a:latin typeface="Batang"/>
                <a:ea typeface="Batang"/>
              </a:rPr>
              <a:t>Mulige</a:t>
            </a:r>
            <a:r>
              <a:rPr lang="nb-NO" dirty="0">
                <a:latin typeface="Batang"/>
                <a:ea typeface="Batang"/>
              </a:rPr>
              <a:t> forklaringer på tallene</a:t>
            </a:r>
            <a:br>
              <a:rPr lang="nb-NO" dirty="0"/>
            </a:br>
            <a:r>
              <a:rPr lang="nb-NO" sz="2000" dirty="0">
                <a:latin typeface="Batang"/>
                <a:ea typeface="Batang"/>
              </a:rPr>
              <a:t>- kollektive (virksomhetsnivå) og individ (aktør)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8F9111-C7A9-B957-1E74-A3040A3D9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sz="1600" dirty="0"/>
              <a:t>Variasjon i kullene </a:t>
            </a:r>
          </a:p>
          <a:p>
            <a:r>
              <a:rPr lang="nb-NO" sz="1600" dirty="0"/>
              <a:t>Flere enkeltindivid (elever) som trekker opp snittet i en liten klasse, og motsatt (få som trekker ned)</a:t>
            </a:r>
          </a:p>
          <a:p>
            <a:r>
              <a:rPr lang="nb-NO" sz="1600" dirty="0"/>
              <a:t>Gode forhold under gjennomføring</a:t>
            </a:r>
          </a:p>
          <a:p>
            <a:r>
              <a:rPr lang="nb-NO" sz="1600" dirty="0"/>
              <a:t>Stabilt skoleår, mannskap</a:t>
            </a:r>
          </a:p>
          <a:p>
            <a:r>
              <a:rPr lang="nb-NO" sz="1600" dirty="0"/>
              <a:t>God bemanning i virksomheten, mindre slitasje </a:t>
            </a:r>
          </a:p>
          <a:p>
            <a:r>
              <a:rPr lang="nb-NO" sz="1600" dirty="0"/>
              <a:t>Samling i profesjonsfelleskapet, felles praksis, går i takt</a:t>
            </a:r>
          </a:p>
          <a:p>
            <a:r>
              <a:rPr lang="nb-NO" sz="1600" dirty="0"/>
              <a:t>Tett samhandling med ledelse i saker på gruppe og individnivå (</a:t>
            </a:r>
            <a:r>
              <a:rPr lang="nb-NO" sz="1600" dirty="0" err="1"/>
              <a:t>kap</a:t>
            </a:r>
            <a:r>
              <a:rPr lang="nb-NO" sz="1600" dirty="0"/>
              <a:t> 12, m.fl.)</a:t>
            </a:r>
          </a:p>
          <a:p>
            <a:r>
              <a:rPr lang="nb-NO" sz="1600" dirty="0"/>
              <a:t>God klasseledelse tidligere skoleår (særlig på 4.trinnsnivå)</a:t>
            </a:r>
          </a:p>
          <a:p>
            <a:r>
              <a:rPr lang="nb-NO" sz="1600" dirty="0"/>
              <a:t>God oppstart høst 2024/god klasseledelse </a:t>
            </a:r>
          </a:p>
          <a:p>
            <a:r>
              <a:rPr lang="nb-NO" sz="1600" dirty="0"/>
              <a:t>Godt skule-hjem-samarbeid og foreldre som følger opp sitt barn</a:t>
            </a:r>
          </a:p>
          <a:p>
            <a:pPr marL="0" indent="0">
              <a:buNone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88177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7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9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1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2B5EC5-5C49-FF9F-F1B3-86A1A63F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463784" cy="3454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Hvordan jobbe med grunnleggende ferdigheter? </a:t>
            </a:r>
          </a:p>
        </p:txBody>
      </p:sp>
      <p:cxnSp>
        <p:nvCxnSpPr>
          <p:cNvPr id="41" name="Straight Connector 33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7F22B72-DC1C-7A35-8100-573E320B9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897" y="852352"/>
            <a:ext cx="4311756" cy="5148367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4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D51142-A41F-A57B-4DD5-DA7A4655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Resultater 5.trinn Orre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5F359D-C067-A9FF-8B8F-CC9020E606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Lesing: 47 </a:t>
            </a:r>
            <a:r>
              <a:rPr lang="nb-NO" dirty="0" err="1"/>
              <a:t>skalapoeng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Mestringsnivå lesing</a:t>
            </a:r>
          </a:p>
          <a:p>
            <a:r>
              <a:rPr lang="nb-NO" dirty="0"/>
              <a:t>Nivå 1: 7 elever</a:t>
            </a:r>
          </a:p>
          <a:p>
            <a:r>
              <a:rPr lang="nb-NO" dirty="0"/>
              <a:t>Nivå 2: 6 elever</a:t>
            </a:r>
          </a:p>
          <a:p>
            <a:r>
              <a:rPr lang="nb-NO" dirty="0"/>
              <a:t>Nivå 3: 4 elever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Fritatt: 1 elev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CDD9C9-1172-F9B0-7228-E4C6452451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Regning: 48 </a:t>
            </a:r>
            <a:r>
              <a:rPr lang="nb-NO" dirty="0" err="1"/>
              <a:t>skalapoeng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Mestringsnivå regning </a:t>
            </a:r>
          </a:p>
          <a:p>
            <a:r>
              <a:rPr lang="nb-NO" dirty="0"/>
              <a:t>Nivå 1: 5 elever</a:t>
            </a:r>
          </a:p>
          <a:p>
            <a:r>
              <a:rPr lang="nb-NO" dirty="0"/>
              <a:t>Nivå 2: 11 elever</a:t>
            </a:r>
          </a:p>
          <a:p>
            <a:r>
              <a:rPr lang="nb-NO" dirty="0"/>
              <a:t>Nivå 3:  1 elev </a:t>
            </a:r>
          </a:p>
        </p:txBody>
      </p:sp>
    </p:spTree>
    <p:extLst>
      <p:ext uri="{BB962C8B-B14F-4D97-AF65-F5344CB8AC3E}">
        <p14:creationId xmlns:p14="http://schemas.microsoft.com/office/powerpoint/2010/main" val="80542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DA4EB-C022-1311-5B4F-5CE54FD6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CE7DD6-69B9-CFF6-EB48-497E2677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Engelsk  </a:t>
            </a:r>
          </a:p>
          <a:p>
            <a:r>
              <a:rPr lang="nb-NO" dirty="0"/>
              <a:t>Engelsk: 52 </a:t>
            </a:r>
            <a:r>
              <a:rPr lang="nb-NO" dirty="0" err="1"/>
              <a:t>skalapoeng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Mestringsnivå:</a:t>
            </a:r>
          </a:p>
          <a:p>
            <a:r>
              <a:rPr lang="nb-NO" dirty="0"/>
              <a:t>Nivå 1: 5 elever</a:t>
            </a:r>
          </a:p>
          <a:p>
            <a:r>
              <a:rPr lang="nb-NO" dirty="0"/>
              <a:t>Nivå 2: 6 elever</a:t>
            </a:r>
          </a:p>
          <a:p>
            <a:r>
              <a:rPr lang="nb-NO" dirty="0"/>
              <a:t>Nivå 3: 6 elever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Fritatt: 1 elev</a:t>
            </a:r>
          </a:p>
        </p:txBody>
      </p:sp>
    </p:spTree>
    <p:extLst>
      <p:ext uri="{BB962C8B-B14F-4D97-AF65-F5344CB8AC3E}">
        <p14:creationId xmlns:p14="http://schemas.microsoft.com/office/powerpoint/2010/main" val="270660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6328C-1F90-E35B-0C17-77485EBD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Trender Orre</a:t>
            </a:r>
            <a:br>
              <a:rPr lang="nb-NO" dirty="0"/>
            </a:br>
            <a:r>
              <a:rPr lang="nb-NO" sz="2000" dirty="0"/>
              <a:t>Det er ønskelig med en stabil trendkurve, som sakte men sikkert peker oppover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624002B5-125D-1853-014E-DEED16EBA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829579"/>
              </p:ext>
            </p:extLst>
          </p:nvPr>
        </p:nvGraphicFramePr>
        <p:xfrm>
          <a:off x="571500" y="2047875"/>
          <a:ext cx="11060113" cy="391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48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F0B1846-6CE5-47AE-B0D0-7202A39CE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0525E9-2228-D506-82F0-4D477AFC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08006"/>
            <a:ext cx="3503409" cy="5070171"/>
          </a:xfrm>
        </p:spPr>
        <p:txBody>
          <a:bodyPr anchor="b">
            <a:normAutofit/>
          </a:bodyPr>
          <a:lstStyle/>
          <a:p>
            <a:r>
              <a:rPr lang="nb-NO" dirty="0"/>
              <a:t>Prøvene 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B706659-8817-44F5-87F5-B7804F1CB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6286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CE7E0E66-59D6-4A3A-B1A2-84B90784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C64F6F91-27E3-4BF5-9BD7-E5923D27C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Plassholder for innhold 2">
            <a:extLst>
              <a:ext uri="{FF2B5EF4-FFF2-40B4-BE49-F238E27FC236}">
                <a16:creationId xmlns:a16="http://schemas.microsoft.com/office/drawing/2014/main" id="{4863BFB3-9A91-C013-9E82-CDE269ACF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945465"/>
              </p:ext>
            </p:extLst>
          </p:nvPr>
        </p:nvGraphicFramePr>
        <p:xfrm>
          <a:off x="5038410" y="1061686"/>
          <a:ext cx="6593202" cy="476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82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879794-837A-6C99-BB10-FA4A581D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Individuell oppgave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E869A2-E1F8-8950-B2B6-4D9525E75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Hver lærer gjennomfører nasjonal prøve i lesing </a:t>
            </a:r>
          </a:p>
        </p:txBody>
      </p:sp>
    </p:spTree>
    <p:extLst>
      <p:ext uri="{BB962C8B-B14F-4D97-AF65-F5344CB8AC3E}">
        <p14:creationId xmlns:p14="http://schemas.microsoft.com/office/powerpoint/2010/main" val="2572053872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fc8e76-dc3a-43ea-810c-36304ab261bf" xsi:nil="true"/>
    <lcf76f155ced4ddcb4097134ff3c332f xmlns="ab481fbc-58d4-4b07-bcff-bb9ee7b44e3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92D5BDC3A82B4AA016121064C7582D" ma:contentTypeVersion="18" ma:contentTypeDescription="Opprett et nytt dokument." ma:contentTypeScope="" ma:versionID="dcaa69127cc01bc1ed024ec19e77c05d">
  <xsd:schema xmlns:xsd="http://www.w3.org/2001/XMLSchema" xmlns:xs="http://www.w3.org/2001/XMLSchema" xmlns:p="http://schemas.microsoft.com/office/2006/metadata/properties" xmlns:ns2="ab481fbc-58d4-4b07-bcff-bb9ee7b44e32" xmlns:ns3="7bfc8e76-dc3a-43ea-810c-36304ab261bf" targetNamespace="http://schemas.microsoft.com/office/2006/metadata/properties" ma:root="true" ma:fieldsID="f2e018199b2288bcf01774169db83d87" ns2:_="" ns3:_="">
    <xsd:import namespace="ab481fbc-58d4-4b07-bcff-bb9ee7b44e32"/>
    <xsd:import namespace="7bfc8e76-dc3a-43ea-810c-36304ab261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81fbc-58d4-4b07-bcff-bb9ee7b44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3e5ee0a2-a2c3-4ade-919e-0dc69487c9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c8e76-dc3a-43ea-810c-36304ab261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6addfcb-7739-4178-8954-80a120708d4a}" ma:internalName="TaxCatchAll" ma:showField="CatchAllData" ma:web="7bfc8e76-dc3a-43ea-810c-36304ab261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70FFF-617B-4462-9F04-CA7F955003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1C509E-73E3-43BB-9ABB-AF6BEA53E8A5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7bfc8e76-dc3a-43ea-810c-36304ab261bf"/>
    <ds:schemaRef ds:uri="http://purl.org/dc/dcmitype/"/>
    <ds:schemaRef ds:uri="http://schemas.openxmlformats.org/package/2006/metadata/core-properties"/>
    <ds:schemaRef ds:uri="ab481fbc-58d4-4b07-bcff-bb9ee7b44e3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A168EE-6345-497F-88E0-462ED0D697D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b481fbc-58d4-4b07-bcff-bb9ee7b44e32"/>
    <ds:schemaRef ds:uri="7bfc8e76-dc3a-43ea-810c-36304ab261b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598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Batang</vt:lpstr>
      <vt:lpstr>Arial</vt:lpstr>
      <vt:lpstr>Avenir Next LT Pro Light</vt:lpstr>
      <vt:lpstr>Calibri</vt:lpstr>
      <vt:lpstr>Century Schoolbook</vt:lpstr>
      <vt:lpstr>Wingdings</vt:lpstr>
      <vt:lpstr>AlignmentVTI</vt:lpstr>
      <vt:lpstr>Nasjonale prøver  </vt:lpstr>
      <vt:lpstr>Nasjonalt og kommune – fra skoleeier  </vt:lpstr>
      <vt:lpstr>Mulige forklaringer på tallene - kollektive (virksomhetsnivå) og individ (aktør)</vt:lpstr>
      <vt:lpstr>Hvordan jobbe med grunnleggende ferdigheter? </vt:lpstr>
      <vt:lpstr>Resultater 5.trinn Orre 2024</vt:lpstr>
      <vt:lpstr>PowerPoint-presentasjon</vt:lpstr>
      <vt:lpstr>Trender Orre Det er ønskelig med en stabil trendkurve, som sakte men sikkert peker oppover</vt:lpstr>
      <vt:lpstr>Prøvene </vt:lpstr>
      <vt:lpstr>Individuell oppgave </vt:lpstr>
      <vt:lpstr>Gruppeoppgaver til drøfting </vt:lpstr>
      <vt:lpstr>Elever svarer “Moskva”</vt:lpstr>
      <vt:lpstr>PowerPoint-presentasjon</vt:lpstr>
      <vt:lpstr>Elevene svarer ulike svar ved feil, men flest svarer «idiotisk forslag»</vt:lpstr>
      <vt:lpstr>Elever svarer “hunder er veldig aggressive” Elever svarer “er altfor kritisk til fimen “Haisommer”” </vt:lpstr>
      <vt:lpstr>Elever svarer: “Gutter får ros uansett….” Elever svarer: “De snakker med en voksen” </vt:lpstr>
      <vt:lpstr>Fremdriftsplan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Nasjonale prøver</dc:title>
  <dc:creator>Kenth Magne Åsebø-Trodal</dc:creator>
  <cp:lastModifiedBy>Kenth Magne Åsebø-Trodal</cp:lastModifiedBy>
  <cp:revision>21</cp:revision>
  <dcterms:created xsi:type="dcterms:W3CDTF">2023-11-08T12:33:49Z</dcterms:created>
  <dcterms:modified xsi:type="dcterms:W3CDTF">2025-05-12T08:18:30Z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0x0101000092D5BDC3A82B4AA016121064C7582D</vt:lpwstr>
  </property>
  <property fmtid="{D5CDD505-2E9C-101B-9397-08002B2CF9AE}" pid="3" name="MediaServiceImageTags">
    <vt:lpwstr/>
  </property>
</Properties>
</file>